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10972800"/>
  <p:notesSz cx="10972800" cy="14630400"/>
  <p:embeddedFontLs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Barlow"/>
      <p:regular r:id="rId20"/>
    </p:embeddedFon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Barlow"/>
      <p:regular r:id="rId25"/>
    </p:embeddedFont>
    <p:embeddedFont>
      <p:font typeface="Barlow"/>
      <p:regular r:id="rId26"/>
    </p:embeddedFont>
    <p:embeddedFont>
      <p:font typeface="Barlow"/>
      <p:regular r:id="rId27"/>
    </p:embeddedFont>
    <p:embeddedFont>
      <p:font typeface="Barlow"/>
      <p:regular r:id="rId28"/>
    </p:embeddedFont>
    <p:embeddedFont>
      <p:font typeface="Barlow"/>
      <p:regular r:id="rId29"/>
    </p:embeddedFont>
    <p:embeddedFont>
      <p:font typeface="Barlow"/>
      <p:regular r:id="rId30"/>
    </p:embeddedFont>
    <p:embeddedFont>
      <p:font typeface="Barlow"/>
      <p:regular r:id="rId31"/>
    </p:embeddedFont>
    <p:embeddedFont>
      <p:font typeface="Barlow"/>
      <p:regular r:id="rId32"/>
    </p:embeddedFont>
    <p:embeddedFont>
      <p:font typeface="Barlow"/>
      <p:regular r:id="rId33"/>
    </p:embeddedFont>
    <p:embeddedFont>
      <p:font typeface="Barlow"/>
      <p:regular r:id="rId34"/>
    </p:embeddedFont>
    <p:embeddedFont>
      <p:font typeface="Montserrat"/>
      <p:regular r:id="rId35"/>
    </p:embeddedFont>
    <p:embeddedFont>
      <p:font typeface="Montserrat"/>
      <p:regular r:id="rId36"/>
    </p:embeddedFont>
    <p:embeddedFont>
      <p:font typeface="Montserrat"/>
      <p:regular r:id="rId37"/>
    </p:embeddedFont>
    <p:embeddedFont>
      <p:font typeface="Montserrat"/>
      <p:regular r:id="rId38"/>
    </p:embeddedFont>
    <p:embeddedFont>
      <p:font typeface="Montserrat"/>
      <p:regular r:id="rId39"/>
    </p:embeddedFont>
    <p:embeddedFont>
      <p:font typeface="Montserrat"/>
      <p:regular r:id="rId4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Relationship Id="rId25" Type="http://schemas.openxmlformats.org/officeDocument/2006/relationships/font" Target="fonts/font9.fntdata"/><Relationship Id="rId26" Type="http://schemas.openxmlformats.org/officeDocument/2006/relationships/font" Target="fonts/font10.fntdata"/><Relationship Id="rId27" Type="http://schemas.openxmlformats.org/officeDocument/2006/relationships/font" Target="fonts/font11.fntdata"/><Relationship Id="rId28" Type="http://schemas.openxmlformats.org/officeDocument/2006/relationships/font" Target="fonts/font12.fntdata"/><Relationship Id="rId29" Type="http://schemas.openxmlformats.org/officeDocument/2006/relationships/font" Target="fonts/font13.fntdata"/><Relationship Id="rId30" Type="http://schemas.openxmlformats.org/officeDocument/2006/relationships/font" Target="fonts/font14.fntdata"/><Relationship Id="rId31" Type="http://schemas.openxmlformats.org/officeDocument/2006/relationships/font" Target="fonts/font15.fntdata"/><Relationship Id="rId32" Type="http://schemas.openxmlformats.org/officeDocument/2006/relationships/font" Target="fonts/font16.fntdata"/><Relationship Id="rId33" Type="http://schemas.openxmlformats.org/officeDocument/2006/relationships/font" Target="fonts/font17.fntdata"/><Relationship Id="rId34" Type="http://schemas.openxmlformats.org/officeDocument/2006/relationships/font" Target="fonts/font18.fntdata"/><Relationship Id="rId35" Type="http://schemas.openxmlformats.org/officeDocument/2006/relationships/font" Target="fonts/font19.fntdata"/><Relationship Id="rId36" Type="http://schemas.openxmlformats.org/officeDocument/2006/relationships/font" Target="fonts/font20.fntdata"/><Relationship Id="rId37" Type="http://schemas.openxmlformats.org/officeDocument/2006/relationships/font" Target="fonts/font21.fntdata"/><Relationship Id="rId38" Type="http://schemas.openxmlformats.org/officeDocument/2006/relationships/font" Target="fonts/font22.fntdata"/><Relationship Id="rId39" Type="http://schemas.openxmlformats.org/officeDocument/2006/relationships/font" Target="fonts/font23.fntdata"/><Relationship Id="rId40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09728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4927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slideLayout" Target="../slideLayouts/slideLayout9.xml"/><Relationship Id="rId7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3335417"/>
            <a:ext cx="7627382" cy="19671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Multiple Patterning Lithography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44709" y="5627489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Multiple patterning lithography (MPL) is a critical technology used to create intricate and highly dense features on semiconductor wafers, enabling the continuous scaling of transistors and other critical components in integrated circuits.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6244709" y="7274243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29" y="7281863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99528" y="7258050"/>
            <a:ext cx="1039416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峰 喬</a:t>
            </a:r>
            <a:endParaRPr lang="en-US" sz="2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270058"/>
            <a:ext cx="847867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Trends and Advancements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55140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5624036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5551408"/>
            <a:ext cx="482393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Extreme Ultraviolet Lithography (EUV)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6037540"/>
            <a:ext cx="57446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EUV lithography is a promising technology for achieving smaller feature sizes, potentially eliminating the need for multiple patterning.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423547" y="5551408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7571423" y="5624036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8127563" y="5551408"/>
            <a:ext cx="379130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Directed Self-Assembly (DSA)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8127563" y="6037540"/>
            <a:ext cx="57446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DSA techniques leverage self-assembly principles to create complex patterns with higher resolution, potentially simplifying the lithography process.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753796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7610594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753796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Hybrid Approaches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8024098"/>
            <a:ext cx="57446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Combining multiple patterning with EUV or DSA techniques may offer advantages in terms of resolution, throughput, and cost.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7423547" y="7537966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7563803" y="7610594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8127563" y="7537966"/>
            <a:ext cx="317075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Artificial Intelligence (AI)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8127563" y="8024098"/>
            <a:ext cx="5744647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AI algorithms are increasingly being used to optimize process parameters and predict device performance, leading to more efficient and effective manufacturing.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34612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in Semiconductor Scaling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34017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412808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3401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Resolution Limits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826312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As transistors shrink, traditional lithographic techniques struggle to resolve features with sufficient accuracy and precision.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340179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412808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34017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 and Complexity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826312"/>
            <a:ext cx="300144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development and manufacturing of next-generation lithographic tools becomes increasingly expensive and complex, posing significant challenges for the industry.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67135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6786205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67135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Variability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7199709"/>
            <a:ext cx="3001447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Smaller features are more susceptible to variations in manufacturing processes, leading to inconsistent device performance and yield issues.</a:t>
            </a:r>
            <a:endParaRPr lang="en-US" sz="1700" dirty="0"/>
          </a:p>
        </p:txBody>
      </p:sp>
      <p:sp>
        <p:nvSpPr>
          <p:cNvPr id="16" name="Shape 13"/>
          <p:cNvSpPr/>
          <p:nvPr/>
        </p:nvSpPr>
        <p:spPr>
          <a:xfrm>
            <a:off x="4680347" y="6713577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4820603" y="6786205"/>
            <a:ext cx="20693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384363" y="67135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Pattern Density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384363" y="7199709"/>
            <a:ext cx="3001447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need for increasingly dense patterns to pack more transistors on a chip requires sophisticated techniques to create complex and intricate features.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4348" y="572572"/>
            <a:ext cx="7688104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Principles of Multiple Patterning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14862" y="2252782"/>
            <a:ext cx="22860" cy="8147447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737390" y="2709267"/>
            <a:ext cx="727948" cy="22860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292334" y="2486739"/>
            <a:ext cx="467916" cy="46791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6468189" y="2556510"/>
            <a:ext cx="116205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7670244" y="2460665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Pattern Division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670244" y="2927509"/>
            <a:ext cx="623220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desired complex pattern is divided into multiple simpler patterns that can be individually printed using lithography.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37390" y="4798100"/>
            <a:ext cx="727948" cy="22860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92334" y="4575572"/>
            <a:ext cx="467916" cy="46791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6434376" y="4645343"/>
            <a:ext cx="18383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7670244" y="4549497"/>
            <a:ext cx="330743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Exposure and Development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670244" y="5016341"/>
            <a:ext cx="623220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simpler pattern is exposed and developed on the wafer in a sequence of steps, utilizing different masks or exposure techniques.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37390" y="6886932"/>
            <a:ext cx="727948" cy="22860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2334" y="6664404"/>
            <a:ext cx="467916" cy="46791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6437590" y="6734175"/>
            <a:ext cx="17728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7670244" y="6638330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Pattern Transfer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670244" y="7105174"/>
            <a:ext cx="623220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multiple patterns are then transferred into the underlying material, such as silicon, using etching or other processing techniques.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37390" y="8975765"/>
            <a:ext cx="727948" cy="22860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6292334" y="8753237"/>
            <a:ext cx="467916" cy="46791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6426994" y="8823008"/>
            <a:ext cx="19859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7670244" y="8727162"/>
            <a:ext cx="284642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Final Pattern Formation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7670244" y="9194006"/>
            <a:ext cx="623220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final, complex pattern is formed by the overlapping and integration of the individual patterns created in previous steps.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608665"/>
            <a:ext cx="75574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Double Patterning Techniques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4862870"/>
            <a:ext cx="3786426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193nm Immersion Lithography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54356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Double patterning leverages the resolution of 193nm immersion lithographic tools to create smaller features than would be possible with a single exposure.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48628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Two-Mask Approach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5435679"/>
            <a:ext cx="4018359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Two different masks are used to create two separate patterns, which are then overlaid and aligned with high accuracy to form the final desired feature.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48628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Pattern Transfer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5435679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patterned features are transferred into the underlying material using etching, deposition, or other suitable techniques.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785223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Quadruple Patterning Techniques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3535561"/>
            <a:ext cx="1083231" cy="173319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66461" y="375213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Multiple Exposures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66461" y="4238268"/>
            <a:ext cx="6219230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Quadruple patterning utilizes four separate exposures to create four different patterns on the wafer.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268754"/>
            <a:ext cx="1083231" cy="19594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66461" y="548532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Mask Alignment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166461" y="5971461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Each exposure requires precise alignment with the previous patterns, ensuring the accurate placement and registration of the features.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7228165"/>
            <a:ext cx="1083231" cy="19594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66461" y="74447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Pattern Merging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166461" y="7930872"/>
            <a:ext cx="621923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four individual patterns are then merged and integrated to form the final complex pattern on the wafer.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514612"/>
            <a:ext cx="10530959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Self-Aligned Quadruple Patterning (SAQP)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552242"/>
            <a:ext cx="13113782" cy="3614023"/>
          </a:xfrm>
          <a:prstGeom prst="roundRect">
            <a:avLst>
              <a:gd name="adj" fmla="val 539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5559862"/>
            <a:ext cx="130985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504" y="5697379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SAQP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35585" y="5697379"/>
            <a:ext cx="611231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the number of masks required for quadruple patterning, simplifying the process and reducing costs.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765929" y="6528316"/>
            <a:ext cx="13098542" cy="13151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82504" y="6665833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Self-Alignment</a:t>
            </a:r>
            <a:endParaRPr lang="en-US" sz="1700" dirty="0"/>
          </a:p>
        </p:txBody>
      </p:sp>
      <p:sp>
        <p:nvSpPr>
          <p:cNvPr id="10" name="Text 7"/>
          <p:cNvSpPr/>
          <p:nvPr/>
        </p:nvSpPr>
        <p:spPr>
          <a:xfrm>
            <a:off x="7535585" y="6665833"/>
            <a:ext cx="61123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SAQP uses a single mask and a series of processing steps to achieve accurate alignment without requiring precise mask-to-mask alignment.</a:t>
            </a:r>
            <a:endParaRPr lang="en-US" sz="1700" dirty="0"/>
          </a:p>
        </p:txBody>
      </p:sp>
      <p:sp>
        <p:nvSpPr>
          <p:cNvPr id="11" name="Shape 8"/>
          <p:cNvSpPr/>
          <p:nvPr/>
        </p:nvSpPr>
        <p:spPr>
          <a:xfrm>
            <a:off x="765929" y="7843480"/>
            <a:ext cx="13098542" cy="131516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82504" y="7980997"/>
            <a:ext cx="611231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Pattern Transfer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7535585" y="7980997"/>
            <a:ext cx="611231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SAQP involves multiple exposure, development, and etching steps to create and transfer the final pattern onto the wafer.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49387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Mask Design and Layout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244215"/>
            <a:ext cx="3705463" cy="3009067"/>
          </a:xfrm>
          <a:prstGeom prst="roundRect">
            <a:avLst>
              <a:gd name="adj" fmla="val 648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3460790"/>
            <a:ext cx="29290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Feature Size and Shape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3946922"/>
            <a:ext cx="32723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design of the mask must accurately reflect the desired feature size and shape, taking into account the resolution limits of the lithographic process.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3244215"/>
            <a:ext cx="3705463" cy="3009067"/>
          </a:xfrm>
          <a:prstGeom prst="roundRect">
            <a:avLst>
              <a:gd name="adj" fmla="val 648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896922" y="3460790"/>
            <a:ext cx="32723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Pattern Overlap and Merging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896922" y="4303157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mask must be designed to ensure proper overlap and merging of multiple patterns to create the final desired features.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6469856"/>
            <a:ext cx="3705463" cy="3009067"/>
          </a:xfrm>
          <a:prstGeom prst="roundRect">
            <a:avLst>
              <a:gd name="adj" fmla="val 648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74884" y="6686431"/>
            <a:ext cx="3272314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Mask Complexity and Fabrication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74884" y="7528798"/>
            <a:ext cx="3272314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complexity of the mask design can significantly impact the fabrication process, requiring advanced techniques and tooling.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4680347" y="6469856"/>
            <a:ext cx="3705463" cy="3009067"/>
          </a:xfrm>
          <a:prstGeom prst="roundRect">
            <a:avLst>
              <a:gd name="adj" fmla="val 6480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3340" dist="26670" dir="13500000">
              <a:srgbClr val="ffffff">
                <a:alpha val="1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4896922" y="6686431"/>
            <a:ext cx="304966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Yield and Defect Control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896922" y="7172563"/>
            <a:ext cx="3272314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mask design should be optimized to minimize potential defects and maximize yield, ensuring the reliable production of high-quality devices.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308378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Overlay and Alignment Challenges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4709" y="3058716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4709" y="3816906"/>
            <a:ext cx="323695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Sub-nanometer Accuracy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44709" y="4303038"/>
            <a:ext cx="365117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Overlay and alignment must be achieved with sub-nanometer accuracy to ensure that multiple patterns align perfectly, particularly for smaller features.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801" y="3058716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0801" y="38169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Precision Alignment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0801" y="4303038"/>
            <a:ext cx="365129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Advanced alignment systems and metrology tools are essential to achieve the required precision and accuracy in pattern placement.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4709" y="6686550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4709" y="7444740"/>
            <a:ext cx="319849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Distortion and Wafer Bow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44709" y="7930872"/>
            <a:ext cx="365117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Wafer distortion and bow can introduce significant challenges in achieving accurate overlay, requiring advanced compensation techniques.</a:t>
            </a:r>
            <a:endParaRPr lang="en-US" sz="17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0801" y="6686550"/>
            <a:ext cx="541615" cy="54161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0801" y="744474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Temperature Control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220801" y="7930872"/>
            <a:ext cx="3651290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Maintaining a stable temperature environment is crucial to minimize thermal expansion and distortion effects on the wafer, ensuring accurate alignment.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972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948" y="572572"/>
            <a:ext cx="7688104" cy="13682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Integration and Optimization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28462" y="2252782"/>
            <a:ext cx="22860" cy="8147447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1250990" y="2709267"/>
            <a:ext cx="727948" cy="22860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805934" y="2486739"/>
            <a:ext cx="467916" cy="46791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7" name="Text 4"/>
          <p:cNvSpPr/>
          <p:nvPr/>
        </p:nvSpPr>
        <p:spPr>
          <a:xfrm>
            <a:off x="981789" y="2556510"/>
            <a:ext cx="116205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550" dirty="0"/>
          </a:p>
        </p:txBody>
      </p:sp>
      <p:sp>
        <p:nvSpPr>
          <p:cNvPr id="8" name="Text 5"/>
          <p:cNvSpPr/>
          <p:nvPr/>
        </p:nvSpPr>
        <p:spPr>
          <a:xfrm>
            <a:off x="2183844" y="2460665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Development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183844" y="2927509"/>
            <a:ext cx="623220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Extensive process development is required to optimize the individual steps and ensure seamless integration of multiple patterns.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1250990" y="4798100"/>
            <a:ext cx="727948" cy="22860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805934" y="4575572"/>
            <a:ext cx="467916" cy="46791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2" name="Text 9"/>
          <p:cNvSpPr/>
          <p:nvPr/>
        </p:nvSpPr>
        <p:spPr>
          <a:xfrm>
            <a:off x="947976" y="4645343"/>
            <a:ext cx="183833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550" dirty="0"/>
          </a:p>
        </p:txBody>
      </p:sp>
      <p:sp>
        <p:nvSpPr>
          <p:cNvPr id="13" name="Text 10"/>
          <p:cNvSpPr/>
          <p:nvPr/>
        </p:nvSpPr>
        <p:spPr>
          <a:xfrm>
            <a:off x="2183844" y="4549497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Process Control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183844" y="5016341"/>
            <a:ext cx="623220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Rigorous process control is essential to maintain consistent performance and yield, minimizing variations in the final pattern quality.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1250990" y="6886932"/>
            <a:ext cx="727948" cy="22860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805934" y="6664404"/>
            <a:ext cx="467916" cy="46791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17" name="Text 14"/>
          <p:cNvSpPr/>
          <p:nvPr/>
        </p:nvSpPr>
        <p:spPr>
          <a:xfrm>
            <a:off x="951190" y="6734175"/>
            <a:ext cx="177284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550" dirty="0"/>
          </a:p>
        </p:txBody>
      </p:sp>
      <p:sp>
        <p:nvSpPr>
          <p:cNvPr id="18" name="Text 15"/>
          <p:cNvSpPr/>
          <p:nvPr/>
        </p:nvSpPr>
        <p:spPr>
          <a:xfrm>
            <a:off x="2183844" y="6638330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Defect Reduction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183844" y="7105174"/>
            <a:ext cx="623220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Optimizing process steps and implementing defect inspection techniques can help reduce defects and improve overall yield.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1250990" y="8975765"/>
            <a:ext cx="727948" cy="22860"/>
          </a:xfrm>
          <a:prstGeom prst="roundRect">
            <a:avLst>
              <a:gd name="adj" fmla="val 818880"/>
            </a:avLst>
          </a:prstGeom>
          <a:solidFill>
            <a:srgbClr val="60646A"/>
          </a:solidFill>
          <a:ln/>
        </p:spPr>
      </p:sp>
      <p:sp>
        <p:nvSpPr>
          <p:cNvPr id="21" name="Shape 18"/>
          <p:cNvSpPr/>
          <p:nvPr/>
        </p:nvSpPr>
        <p:spPr>
          <a:xfrm>
            <a:off x="805934" y="8753237"/>
            <a:ext cx="467916" cy="467916"/>
          </a:xfrm>
          <a:prstGeom prst="roundRect">
            <a:avLst>
              <a:gd name="adj" fmla="val 40006"/>
            </a:avLst>
          </a:prstGeom>
          <a:solidFill>
            <a:srgbClr val="282C32"/>
          </a:solidFill>
          <a:ln/>
          <a:effectLst>
            <a:outerShdw sx="100000" sy="100000" kx="0" ky="0" algn="bl" rotWithShape="0" blurRad="50800" dist="25400" dir="13500000">
              <a:srgbClr val="ffffff">
                <a:alpha val="10000"/>
              </a:srgbClr>
            </a:outerShdw>
          </a:effectLst>
        </p:spPr>
      </p:sp>
      <p:sp>
        <p:nvSpPr>
          <p:cNvPr id="22" name="Text 19"/>
          <p:cNvSpPr/>
          <p:nvPr/>
        </p:nvSpPr>
        <p:spPr>
          <a:xfrm>
            <a:off x="940594" y="8823008"/>
            <a:ext cx="19859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4</a:t>
            </a:r>
            <a:endParaRPr lang="en-US" sz="2550" dirty="0"/>
          </a:p>
        </p:txBody>
      </p:sp>
      <p:sp>
        <p:nvSpPr>
          <p:cNvPr id="23" name="Text 20"/>
          <p:cNvSpPr/>
          <p:nvPr/>
        </p:nvSpPr>
        <p:spPr>
          <a:xfrm>
            <a:off x="2183844" y="8727162"/>
            <a:ext cx="2736771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Cost Optimization</a:t>
            </a:r>
            <a:endParaRPr lang="en-US" sz="2150" dirty="0"/>
          </a:p>
        </p:txBody>
      </p:sp>
      <p:sp>
        <p:nvSpPr>
          <p:cNvPr id="24" name="Text 21"/>
          <p:cNvSpPr/>
          <p:nvPr/>
        </p:nvSpPr>
        <p:spPr>
          <a:xfrm>
            <a:off x="2183844" y="9194006"/>
            <a:ext cx="6232208" cy="9983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Balancing performance with cost is critical, exploring alternative techniques or process modifications to reduce manufacturing costs.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2024-09-26T06:36:56Z</dcterms:created>
  <dcterms:modified xsi:type="dcterms:W3CDTF">2024-09-26T06:36:56Z</dcterms:modified>
</cp:coreProperties>
</file>